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8" r:id="rId2"/>
    <p:sldId id="260" r:id="rId3"/>
    <p:sldId id="267" r:id="rId4"/>
    <p:sldId id="262" r:id="rId5"/>
    <p:sldId id="264" r:id="rId6"/>
    <p:sldId id="266" r:id="rId7"/>
    <p:sldId id="25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123"/>
    <p:restoredTop sz="89448"/>
  </p:normalViewPr>
  <p:slideViewPr>
    <p:cSldViewPr snapToGrid="0">
      <p:cViewPr varScale="1">
        <p:scale>
          <a:sx n="91" d="100"/>
          <a:sy n="91" d="100"/>
        </p:scale>
        <p:origin x="192" y="568"/>
      </p:cViewPr>
      <p:guideLst/>
    </p:cSldViewPr>
  </p:slideViewPr>
  <p:notesTextViewPr>
    <p:cViewPr>
      <p:scale>
        <a:sx n="1" d="1"/>
        <a:sy n="1" d="1"/>
      </p:scale>
      <p:origin x="0" y="-11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6442A2-1122-A34B-91A4-2C0278C58F6B}" type="datetimeFigureOut">
              <a:rPr lang="en-US" smtClean="0"/>
              <a:t>8/12/24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52005B-D90C-4B41-A16C-B335F5E7B4BD}" type="slidenum">
              <a:rPr lang="en-US" smtClean="0"/>
              <a:t>‹#›</a:t>
            </a:fld>
            <a:endParaRPr lang="en-US"/>
          </a:p>
        </p:txBody>
      </p:sp>
    </p:spTree>
    <p:extLst>
      <p:ext uri="{BB962C8B-B14F-4D97-AF65-F5344CB8AC3E}">
        <p14:creationId xmlns:p14="http://schemas.microsoft.com/office/powerpoint/2010/main" val="2589836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Lost one delegate this year due to the apportionment of delegates based on chapter membership</a:t>
            </a:r>
          </a:p>
        </p:txBody>
      </p:sp>
      <p:sp>
        <p:nvSpPr>
          <p:cNvPr id="4" name="Slide Number Placeholder 3"/>
          <p:cNvSpPr>
            <a:spLocks noGrp="1"/>
          </p:cNvSpPr>
          <p:nvPr>
            <p:ph type="sldNum" sz="quarter" idx="5"/>
          </p:nvPr>
        </p:nvSpPr>
        <p:spPr/>
        <p:txBody>
          <a:bodyPr/>
          <a:lstStyle/>
          <a:p>
            <a:fld id="{6352005B-D90C-4B41-A16C-B335F5E7B4BD}" type="slidenum">
              <a:rPr lang="en-US" smtClean="0"/>
              <a:t>1</a:t>
            </a:fld>
            <a:endParaRPr lang="en-US"/>
          </a:p>
        </p:txBody>
      </p:sp>
    </p:spTree>
    <p:extLst>
      <p:ext uri="{BB962C8B-B14F-4D97-AF65-F5344CB8AC3E}">
        <p14:creationId xmlns:p14="http://schemas.microsoft.com/office/powerpoint/2010/main" val="1235529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24 motions presented this year to the House of Delegates, 17 were adopted, the remaining were not passed, not heard, or postponed for further development</a:t>
            </a:r>
          </a:p>
          <a:p>
            <a:endParaRPr lang="en-US" dirty="0"/>
          </a:p>
          <a:p>
            <a:r>
              <a:rPr lang="en-US" dirty="0"/>
              <a:t>This year the House suspended the rules to allow for generative discussions on important professional topics. Thank you to everyone who shared your experiences with us through the survey. The responses were summarized and provided to the House Officers during the discussion and open written feedback collection. </a:t>
            </a:r>
          </a:p>
        </p:txBody>
      </p:sp>
      <p:sp>
        <p:nvSpPr>
          <p:cNvPr id="4" name="Slide Number Placeholder 3"/>
          <p:cNvSpPr>
            <a:spLocks noGrp="1"/>
          </p:cNvSpPr>
          <p:nvPr>
            <p:ph type="sldNum" sz="quarter" idx="5"/>
          </p:nvPr>
        </p:nvSpPr>
        <p:spPr/>
        <p:txBody>
          <a:bodyPr/>
          <a:lstStyle/>
          <a:p>
            <a:fld id="{6352005B-D90C-4B41-A16C-B335F5E7B4BD}" type="slidenum">
              <a:rPr lang="en-US" smtClean="0"/>
              <a:t>2</a:t>
            </a:fld>
            <a:endParaRPr lang="en-US"/>
          </a:p>
        </p:txBody>
      </p:sp>
    </p:spTree>
    <p:extLst>
      <p:ext uri="{BB962C8B-B14F-4D97-AF65-F5344CB8AC3E}">
        <p14:creationId xmlns:p14="http://schemas.microsoft.com/office/powerpoint/2010/main" val="3196014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52005B-D90C-4B41-A16C-B335F5E7B4BD}" type="slidenum">
              <a:rPr lang="en-US" smtClean="0"/>
              <a:t>3</a:t>
            </a:fld>
            <a:endParaRPr lang="en-US"/>
          </a:p>
        </p:txBody>
      </p:sp>
    </p:spTree>
    <p:extLst>
      <p:ext uri="{BB962C8B-B14F-4D97-AF65-F5344CB8AC3E}">
        <p14:creationId xmlns:p14="http://schemas.microsoft.com/office/powerpoint/2010/main" val="3614982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52005B-D90C-4B41-A16C-B335F5E7B4BD}" type="slidenum">
              <a:rPr lang="en-US" smtClean="0"/>
              <a:t>4</a:t>
            </a:fld>
            <a:endParaRPr lang="en-US"/>
          </a:p>
        </p:txBody>
      </p:sp>
    </p:spTree>
    <p:extLst>
      <p:ext uri="{BB962C8B-B14F-4D97-AF65-F5344CB8AC3E}">
        <p14:creationId xmlns:p14="http://schemas.microsoft.com/office/powerpoint/2010/main" val="3166020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52005B-D90C-4B41-A16C-B335F5E7B4BD}" type="slidenum">
              <a:rPr lang="en-US" smtClean="0"/>
              <a:t>5</a:t>
            </a:fld>
            <a:endParaRPr lang="en-US"/>
          </a:p>
        </p:txBody>
      </p:sp>
    </p:spTree>
    <p:extLst>
      <p:ext uri="{BB962C8B-B14F-4D97-AF65-F5344CB8AC3E}">
        <p14:creationId xmlns:p14="http://schemas.microsoft.com/office/powerpoint/2010/main" val="4113852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52005B-D90C-4B41-A16C-B335F5E7B4BD}" type="slidenum">
              <a:rPr lang="en-US" smtClean="0"/>
              <a:t>6</a:t>
            </a:fld>
            <a:endParaRPr lang="en-US"/>
          </a:p>
        </p:txBody>
      </p:sp>
    </p:spTree>
    <p:extLst>
      <p:ext uri="{BB962C8B-B14F-4D97-AF65-F5344CB8AC3E}">
        <p14:creationId xmlns:p14="http://schemas.microsoft.com/office/powerpoint/2010/main" val="269314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vote for national office was removed from the summer House of Delegates session to allow participants to focus on the motions and later give undivided attention to candidates for national office. </a:t>
            </a:r>
          </a:p>
          <a:p>
            <a:endParaRPr lang="en-US" dirty="0"/>
          </a:p>
          <a:p>
            <a:r>
              <a:rPr lang="en-US" dirty="0"/>
              <a:t>The APTA Slate of Candidates </a:t>
            </a:r>
            <a:r>
              <a:rPr lang="en-US"/>
              <a:t>is now posted</a:t>
            </a:r>
            <a:r>
              <a:rPr lang="en-US" dirty="0"/>
              <a:t>. The House of Delegates will hold a virtual session in November to vote on national officers. We always appreciate your feedback and will ask for your input after candidate materials are posted but prior to the November vote. </a:t>
            </a:r>
          </a:p>
        </p:txBody>
      </p:sp>
      <p:sp>
        <p:nvSpPr>
          <p:cNvPr id="4" name="Slide Number Placeholder 3"/>
          <p:cNvSpPr>
            <a:spLocks noGrp="1"/>
          </p:cNvSpPr>
          <p:nvPr>
            <p:ph type="sldNum" sz="quarter" idx="5"/>
          </p:nvPr>
        </p:nvSpPr>
        <p:spPr/>
        <p:txBody>
          <a:bodyPr/>
          <a:lstStyle/>
          <a:p>
            <a:fld id="{6352005B-D90C-4B41-A16C-B335F5E7B4BD}" type="slidenum">
              <a:rPr lang="en-US" smtClean="0"/>
              <a:t>7</a:t>
            </a:fld>
            <a:endParaRPr lang="en-US"/>
          </a:p>
        </p:txBody>
      </p:sp>
    </p:spTree>
    <p:extLst>
      <p:ext uri="{BB962C8B-B14F-4D97-AF65-F5344CB8AC3E}">
        <p14:creationId xmlns:p14="http://schemas.microsoft.com/office/powerpoint/2010/main" val="700897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4455D-9086-7587-66B2-FB67BA5C1D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1088DE-52FB-DFAC-1C16-071F937E43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7ABAD3-C92D-5515-F774-CBC79506D8AA}"/>
              </a:ext>
            </a:extLst>
          </p:cNvPr>
          <p:cNvSpPr>
            <a:spLocks noGrp="1"/>
          </p:cNvSpPr>
          <p:nvPr>
            <p:ph type="dt" sz="half" idx="10"/>
          </p:nvPr>
        </p:nvSpPr>
        <p:spPr/>
        <p:txBody>
          <a:bodyPr/>
          <a:lstStyle/>
          <a:p>
            <a:fld id="{3F5CEFA8-F7F5-7249-B652-A74DEF1C45AB}" type="datetimeFigureOut">
              <a:rPr lang="en-US" smtClean="0"/>
              <a:t>8/12/24</a:t>
            </a:fld>
            <a:endParaRPr lang="en-US"/>
          </a:p>
        </p:txBody>
      </p:sp>
      <p:sp>
        <p:nvSpPr>
          <p:cNvPr id="5" name="Footer Placeholder 4">
            <a:extLst>
              <a:ext uri="{FF2B5EF4-FFF2-40B4-BE49-F238E27FC236}">
                <a16:creationId xmlns:a16="http://schemas.microsoft.com/office/drawing/2014/main" id="{E92EF523-7246-42F9-3D20-DA1301D90D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DA26EC-36DE-CFD1-F0C2-1F7A2D2A2352}"/>
              </a:ext>
            </a:extLst>
          </p:cNvPr>
          <p:cNvSpPr>
            <a:spLocks noGrp="1"/>
          </p:cNvSpPr>
          <p:nvPr>
            <p:ph type="sldNum" sz="quarter" idx="12"/>
          </p:nvPr>
        </p:nvSpPr>
        <p:spPr/>
        <p:txBody>
          <a:bodyPr/>
          <a:lstStyle/>
          <a:p>
            <a:fld id="{80B85BEE-CC6F-8242-A984-97D92BFEFE96}" type="slidenum">
              <a:rPr lang="en-US" smtClean="0"/>
              <a:t>‹#›</a:t>
            </a:fld>
            <a:endParaRPr lang="en-US"/>
          </a:p>
        </p:txBody>
      </p:sp>
    </p:spTree>
    <p:extLst>
      <p:ext uri="{BB962C8B-B14F-4D97-AF65-F5344CB8AC3E}">
        <p14:creationId xmlns:p14="http://schemas.microsoft.com/office/powerpoint/2010/main" val="1337590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A25DC-049B-FA05-A0CC-71F2FA58C6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79943F-7762-4A28-FECA-C98E648513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593AA4-FCAB-C1D5-9F92-D93E19BBAE62}"/>
              </a:ext>
            </a:extLst>
          </p:cNvPr>
          <p:cNvSpPr>
            <a:spLocks noGrp="1"/>
          </p:cNvSpPr>
          <p:nvPr>
            <p:ph type="dt" sz="half" idx="10"/>
          </p:nvPr>
        </p:nvSpPr>
        <p:spPr/>
        <p:txBody>
          <a:bodyPr/>
          <a:lstStyle/>
          <a:p>
            <a:fld id="{3F5CEFA8-F7F5-7249-B652-A74DEF1C45AB}" type="datetimeFigureOut">
              <a:rPr lang="en-US" smtClean="0"/>
              <a:t>8/12/24</a:t>
            </a:fld>
            <a:endParaRPr lang="en-US"/>
          </a:p>
        </p:txBody>
      </p:sp>
      <p:sp>
        <p:nvSpPr>
          <p:cNvPr id="5" name="Footer Placeholder 4">
            <a:extLst>
              <a:ext uri="{FF2B5EF4-FFF2-40B4-BE49-F238E27FC236}">
                <a16:creationId xmlns:a16="http://schemas.microsoft.com/office/drawing/2014/main" id="{C08D3780-A720-23FE-84E4-C84A3AAB98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9C9051-08B2-3917-5DCF-E1C1074940DE}"/>
              </a:ext>
            </a:extLst>
          </p:cNvPr>
          <p:cNvSpPr>
            <a:spLocks noGrp="1"/>
          </p:cNvSpPr>
          <p:nvPr>
            <p:ph type="sldNum" sz="quarter" idx="12"/>
          </p:nvPr>
        </p:nvSpPr>
        <p:spPr/>
        <p:txBody>
          <a:bodyPr/>
          <a:lstStyle/>
          <a:p>
            <a:fld id="{80B85BEE-CC6F-8242-A984-97D92BFEFE96}" type="slidenum">
              <a:rPr lang="en-US" smtClean="0"/>
              <a:t>‹#›</a:t>
            </a:fld>
            <a:endParaRPr lang="en-US"/>
          </a:p>
        </p:txBody>
      </p:sp>
    </p:spTree>
    <p:extLst>
      <p:ext uri="{BB962C8B-B14F-4D97-AF65-F5344CB8AC3E}">
        <p14:creationId xmlns:p14="http://schemas.microsoft.com/office/powerpoint/2010/main" val="681972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29D452-23EB-75E2-B02E-2F95343300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0EA27A3-B174-A474-429B-9D3C16370D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DFB15-0C6F-9C7B-E4B5-511AF26E21BE}"/>
              </a:ext>
            </a:extLst>
          </p:cNvPr>
          <p:cNvSpPr>
            <a:spLocks noGrp="1"/>
          </p:cNvSpPr>
          <p:nvPr>
            <p:ph type="dt" sz="half" idx="10"/>
          </p:nvPr>
        </p:nvSpPr>
        <p:spPr/>
        <p:txBody>
          <a:bodyPr/>
          <a:lstStyle/>
          <a:p>
            <a:fld id="{3F5CEFA8-F7F5-7249-B652-A74DEF1C45AB}" type="datetimeFigureOut">
              <a:rPr lang="en-US" smtClean="0"/>
              <a:t>8/12/24</a:t>
            </a:fld>
            <a:endParaRPr lang="en-US"/>
          </a:p>
        </p:txBody>
      </p:sp>
      <p:sp>
        <p:nvSpPr>
          <p:cNvPr id="5" name="Footer Placeholder 4">
            <a:extLst>
              <a:ext uri="{FF2B5EF4-FFF2-40B4-BE49-F238E27FC236}">
                <a16:creationId xmlns:a16="http://schemas.microsoft.com/office/drawing/2014/main" id="{DFCBD524-9219-CDA5-0C1E-FCCD05753B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329476-08CB-6663-37B8-F1C200C57256}"/>
              </a:ext>
            </a:extLst>
          </p:cNvPr>
          <p:cNvSpPr>
            <a:spLocks noGrp="1"/>
          </p:cNvSpPr>
          <p:nvPr>
            <p:ph type="sldNum" sz="quarter" idx="12"/>
          </p:nvPr>
        </p:nvSpPr>
        <p:spPr/>
        <p:txBody>
          <a:bodyPr/>
          <a:lstStyle/>
          <a:p>
            <a:fld id="{80B85BEE-CC6F-8242-A984-97D92BFEFE96}" type="slidenum">
              <a:rPr lang="en-US" smtClean="0"/>
              <a:t>‹#›</a:t>
            </a:fld>
            <a:endParaRPr lang="en-US"/>
          </a:p>
        </p:txBody>
      </p:sp>
    </p:spTree>
    <p:extLst>
      <p:ext uri="{BB962C8B-B14F-4D97-AF65-F5344CB8AC3E}">
        <p14:creationId xmlns:p14="http://schemas.microsoft.com/office/powerpoint/2010/main" val="30083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96122-DCE1-1AA6-DA4D-6E575FFA80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2478D7-A517-F2E7-2959-3BA53685A2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9530D0-0B4C-9CB6-C91E-226DB2874BE8}"/>
              </a:ext>
            </a:extLst>
          </p:cNvPr>
          <p:cNvSpPr>
            <a:spLocks noGrp="1"/>
          </p:cNvSpPr>
          <p:nvPr>
            <p:ph type="dt" sz="half" idx="10"/>
          </p:nvPr>
        </p:nvSpPr>
        <p:spPr/>
        <p:txBody>
          <a:bodyPr/>
          <a:lstStyle/>
          <a:p>
            <a:fld id="{3F5CEFA8-F7F5-7249-B652-A74DEF1C45AB}" type="datetimeFigureOut">
              <a:rPr lang="en-US" smtClean="0"/>
              <a:t>8/12/24</a:t>
            </a:fld>
            <a:endParaRPr lang="en-US"/>
          </a:p>
        </p:txBody>
      </p:sp>
      <p:sp>
        <p:nvSpPr>
          <p:cNvPr id="5" name="Footer Placeholder 4">
            <a:extLst>
              <a:ext uri="{FF2B5EF4-FFF2-40B4-BE49-F238E27FC236}">
                <a16:creationId xmlns:a16="http://schemas.microsoft.com/office/drawing/2014/main" id="{48F90B81-190C-A735-7079-5963C32E36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EC1D4F-4966-01C7-C30F-F27F0EE057F4}"/>
              </a:ext>
            </a:extLst>
          </p:cNvPr>
          <p:cNvSpPr>
            <a:spLocks noGrp="1"/>
          </p:cNvSpPr>
          <p:nvPr>
            <p:ph type="sldNum" sz="quarter" idx="12"/>
          </p:nvPr>
        </p:nvSpPr>
        <p:spPr/>
        <p:txBody>
          <a:bodyPr/>
          <a:lstStyle/>
          <a:p>
            <a:fld id="{80B85BEE-CC6F-8242-A984-97D92BFEFE96}" type="slidenum">
              <a:rPr lang="en-US" smtClean="0"/>
              <a:t>‹#›</a:t>
            </a:fld>
            <a:endParaRPr lang="en-US"/>
          </a:p>
        </p:txBody>
      </p:sp>
    </p:spTree>
    <p:extLst>
      <p:ext uri="{BB962C8B-B14F-4D97-AF65-F5344CB8AC3E}">
        <p14:creationId xmlns:p14="http://schemas.microsoft.com/office/powerpoint/2010/main" val="988804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1BE34-FB65-0871-573E-1D0FCE5EE7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2FB3ED-2436-56A8-709C-8FEFF7BD07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EC23F4-AE8F-D1AA-26D7-1A6C8103D40D}"/>
              </a:ext>
            </a:extLst>
          </p:cNvPr>
          <p:cNvSpPr>
            <a:spLocks noGrp="1"/>
          </p:cNvSpPr>
          <p:nvPr>
            <p:ph type="dt" sz="half" idx="10"/>
          </p:nvPr>
        </p:nvSpPr>
        <p:spPr/>
        <p:txBody>
          <a:bodyPr/>
          <a:lstStyle/>
          <a:p>
            <a:fld id="{3F5CEFA8-F7F5-7249-B652-A74DEF1C45AB}" type="datetimeFigureOut">
              <a:rPr lang="en-US" smtClean="0"/>
              <a:t>8/12/24</a:t>
            </a:fld>
            <a:endParaRPr lang="en-US"/>
          </a:p>
        </p:txBody>
      </p:sp>
      <p:sp>
        <p:nvSpPr>
          <p:cNvPr id="5" name="Footer Placeholder 4">
            <a:extLst>
              <a:ext uri="{FF2B5EF4-FFF2-40B4-BE49-F238E27FC236}">
                <a16:creationId xmlns:a16="http://schemas.microsoft.com/office/drawing/2014/main" id="{664CCE60-4224-3947-D866-6B830D2301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2AD8E8-5A58-EA72-8589-C16B1E488E9E}"/>
              </a:ext>
            </a:extLst>
          </p:cNvPr>
          <p:cNvSpPr>
            <a:spLocks noGrp="1"/>
          </p:cNvSpPr>
          <p:nvPr>
            <p:ph type="sldNum" sz="quarter" idx="12"/>
          </p:nvPr>
        </p:nvSpPr>
        <p:spPr/>
        <p:txBody>
          <a:bodyPr/>
          <a:lstStyle/>
          <a:p>
            <a:fld id="{80B85BEE-CC6F-8242-A984-97D92BFEFE96}" type="slidenum">
              <a:rPr lang="en-US" smtClean="0"/>
              <a:t>‹#›</a:t>
            </a:fld>
            <a:endParaRPr lang="en-US"/>
          </a:p>
        </p:txBody>
      </p:sp>
    </p:spTree>
    <p:extLst>
      <p:ext uri="{BB962C8B-B14F-4D97-AF65-F5344CB8AC3E}">
        <p14:creationId xmlns:p14="http://schemas.microsoft.com/office/powerpoint/2010/main" val="3244232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84F07-CCFF-B2A1-C781-BDBE268A3D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D1D4D6-6089-46F5-0F61-1BF93AF951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74CCC8-2634-8ACC-C1D7-4F116D67DB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2E6079-C993-C27E-FA2D-78657DEC63B9}"/>
              </a:ext>
            </a:extLst>
          </p:cNvPr>
          <p:cNvSpPr>
            <a:spLocks noGrp="1"/>
          </p:cNvSpPr>
          <p:nvPr>
            <p:ph type="dt" sz="half" idx="10"/>
          </p:nvPr>
        </p:nvSpPr>
        <p:spPr/>
        <p:txBody>
          <a:bodyPr/>
          <a:lstStyle/>
          <a:p>
            <a:fld id="{3F5CEFA8-F7F5-7249-B652-A74DEF1C45AB}" type="datetimeFigureOut">
              <a:rPr lang="en-US" smtClean="0"/>
              <a:t>8/12/24</a:t>
            </a:fld>
            <a:endParaRPr lang="en-US"/>
          </a:p>
        </p:txBody>
      </p:sp>
      <p:sp>
        <p:nvSpPr>
          <p:cNvPr id="6" name="Footer Placeholder 5">
            <a:extLst>
              <a:ext uri="{FF2B5EF4-FFF2-40B4-BE49-F238E27FC236}">
                <a16:creationId xmlns:a16="http://schemas.microsoft.com/office/drawing/2014/main" id="{939F7885-F772-4B9B-4566-626B9E6BC8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E5C7B6-570A-EBE5-4FED-29C1BDC31F52}"/>
              </a:ext>
            </a:extLst>
          </p:cNvPr>
          <p:cNvSpPr>
            <a:spLocks noGrp="1"/>
          </p:cNvSpPr>
          <p:nvPr>
            <p:ph type="sldNum" sz="quarter" idx="12"/>
          </p:nvPr>
        </p:nvSpPr>
        <p:spPr/>
        <p:txBody>
          <a:bodyPr/>
          <a:lstStyle/>
          <a:p>
            <a:fld id="{80B85BEE-CC6F-8242-A984-97D92BFEFE96}" type="slidenum">
              <a:rPr lang="en-US" smtClean="0"/>
              <a:t>‹#›</a:t>
            </a:fld>
            <a:endParaRPr lang="en-US"/>
          </a:p>
        </p:txBody>
      </p:sp>
    </p:spTree>
    <p:extLst>
      <p:ext uri="{BB962C8B-B14F-4D97-AF65-F5344CB8AC3E}">
        <p14:creationId xmlns:p14="http://schemas.microsoft.com/office/powerpoint/2010/main" val="346505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BEDC9-F768-DB24-88D0-BD1CA254A2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21F3E54-6871-0D62-A688-75B99C4EC3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A0DC76-E076-7108-00BB-2FC28ACE3D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39ACA6-E096-797C-5A88-BBEB917B33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647532-263B-C6E2-C8C9-41C8DA72C04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B28D2C-4AB8-CE70-F164-3C2F3BF57E9B}"/>
              </a:ext>
            </a:extLst>
          </p:cNvPr>
          <p:cNvSpPr>
            <a:spLocks noGrp="1"/>
          </p:cNvSpPr>
          <p:nvPr>
            <p:ph type="dt" sz="half" idx="10"/>
          </p:nvPr>
        </p:nvSpPr>
        <p:spPr/>
        <p:txBody>
          <a:bodyPr/>
          <a:lstStyle/>
          <a:p>
            <a:fld id="{3F5CEFA8-F7F5-7249-B652-A74DEF1C45AB}" type="datetimeFigureOut">
              <a:rPr lang="en-US" smtClean="0"/>
              <a:t>8/12/24</a:t>
            </a:fld>
            <a:endParaRPr lang="en-US"/>
          </a:p>
        </p:txBody>
      </p:sp>
      <p:sp>
        <p:nvSpPr>
          <p:cNvPr id="8" name="Footer Placeholder 7">
            <a:extLst>
              <a:ext uri="{FF2B5EF4-FFF2-40B4-BE49-F238E27FC236}">
                <a16:creationId xmlns:a16="http://schemas.microsoft.com/office/drawing/2014/main" id="{63283415-A440-0564-075E-DD3FFB1764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805039-F69C-1E72-CAB0-AB8E0226B695}"/>
              </a:ext>
            </a:extLst>
          </p:cNvPr>
          <p:cNvSpPr>
            <a:spLocks noGrp="1"/>
          </p:cNvSpPr>
          <p:nvPr>
            <p:ph type="sldNum" sz="quarter" idx="12"/>
          </p:nvPr>
        </p:nvSpPr>
        <p:spPr/>
        <p:txBody>
          <a:bodyPr/>
          <a:lstStyle/>
          <a:p>
            <a:fld id="{80B85BEE-CC6F-8242-A984-97D92BFEFE96}" type="slidenum">
              <a:rPr lang="en-US" smtClean="0"/>
              <a:t>‹#›</a:t>
            </a:fld>
            <a:endParaRPr lang="en-US"/>
          </a:p>
        </p:txBody>
      </p:sp>
    </p:spTree>
    <p:extLst>
      <p:ext uri="{BB962C8B-B14F-4D97-AF65-F5344CB8AC3E}">
        <p14:creationId xmlns:p14="http://schemas.microsoft.com/office/powerpoint/2010/main" val="2226913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18E58-2F29-0833-CCB1-A6AC2982C5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DEDCDA-A5C4-C68C-CE2A-06AE037C9492}"/>
              </a:ext>
            </a:extLst>
          </p:cNvPr>
          <p:cNvSpPr>
            <a:spLocks noGrp="1"/>
          </p:cNvSpPr>
          <p:nvPr>
            <p:ph type="dt" sz="half" idx="10"/>
          </p:nvPr>
        </p:nvSpPr>
        <p:spPr/>
        <p:txBody>
          <a:bodyPr/>
          <a:lstStyle/>
          <a:p>
            <a:fld id="{3F5CEFA8-F7F5-7249-B652-A74DEF1C45AB}" type="datetimeFigureOut">
              <a:rPr lang="en-US" smtClean="0"/>
              <a:t>8/12/24</a:t>
            </a:fld>
            <a:endParaRPr lang="en-US"/>
          </a:p>
        </p:txBody>
      </p:sp>
      <p:sp>
        <p:nvSpPr>
          <p:cNvPr id="4" name="Footer Placeholder 3">
            <a:extLst>
              <a:ext uri="{FF2B5EF4-FFF2-40B4-BE49-F238E27FC236}">
                <a16:creationId xmlns:a16="http://schemas.microsoft.com/office/drawing/2014/main" id="{D4B1911F-10A9-66EE-335C-6F283992DF4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5781E8-8FA3-55B1-65F1-3F6F5488DA09}"/>
              </a:ext>
            </a:extLst>
          </p:cNvPr>
          <p:cNvSpPr>
            <a:spLocks noGrp="1"/>
          </p:cNvSpPr>
          <p:nvPr>
            <p:ph type="sldNum" sz="quarter" idx="12"/>
          </p:nvPr>
        </p:nvSpPr>
        <p:spPr/>
        <p:txBody>
          <a:bodyPr/>
          <a:lstStyle/>
          <a:p>
            <a:fld id="{80B85BEE-CC6F-8242-A984-97D92BFEFE96}" type="slidenum">
              <a:rPr lang="en-US" smtClean="0"/>
              <a:t>‹#›</a:t>
            </a:fld>
            <a:endParaRPr lang="en-US"/>
          </a:p>
        </p:txBody>
      </p:sp>
    </p:spTree>
    <p:extLst>
      <p:ext uri="{BB962C8B-B14F-4D97-AF65-F5344CB8AC3E}">
        <p14:creationId xmlns:p14="http://schemas.microsoft.com/office/powerpoint/2010/main" val="2512904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93612-429A-A612-B83C-E10A506521B1}"/>
              </a:ext>
            </a:extLst>
          </p:cNvPr>
          <p:cNvSpPr>
            <a:spLocks noGrp="1"/>
          </p:cNvSpPr>
          <p:nvPr>
            <p:ph type="dt" sz="half" idx="10"/>
          </p:nvPr>
        </p:nvSpPr>
        <p:spPr/>
        <p:txBody>
          <a:bodyPr/>
          <a:lstStyle/>
          <a:p>
            <a:fld id="{3F5CEFA8-F7F5-7249-B652-A74DEF1C45AB}" type="datetimeFigureOut">
              <a:rPr lang="en-US" smtClean="0"/>
              <a:t>8/12/24</a:t>
            </a:fld>
            <a:endParaRPr lang="en-US"/>
          </a:p>
        </p:txBody>
      </p:sp>
      <p:sp>
        <p:nvSpPr>
          <p:cNvPr id="3" name="Footer Placeholder 2">
            <a:extLst>
              <a:ext uri="{FF2B5EF4-FFF2-40B4-BE49-F238E27FC236}">
                <a16:creationId xmlns:a16="http://schemas.microsoft.com/office/drawing/2014/main" id="{42123198-D697-CA09-A1B8-CDFE4C68B8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3E0792-8E75-1668-E684-A22580111CFB}"/>
              </a:ext>
            </a:extLst>
          </p:cNvPr>
          <p:cNvSpPr>
            <a:spLocks noGrp="1"/>
          </p:cNvSpPr>
          <p:nvPr>
            <p:ph type="sldNum" sz="quarter" idx="12"/>
          </p:nvPr>
        </p:nvSpPr>
        <p:spPr/>
        <p:txBody>
          <a:bodyPr/>
          <a:lstStyle/>
          <a:p>
            <a:fld id="{80B85BEE-CC6F-8242-A984-97D92BFEFE96}" type="slidenum">
              <a:rPr lang="en-US" smtClean="0"/>
              <a:t>‹#›</a:t>
            </a:fld>
            <a:endParaRPr lang="en-US"/>
          </a:p>
        </p:txBody>
      </p:sp>
    </p:spTree>
    <p:extLst>
      <p:ext uri="{BB962C8B-B14F-4D97-AF65-F5344CB8AC3E}">
        <p14:creationId xmlns:p14="http://schemas.microsoft.com/office/powerpoint/2010/main" val="919307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93F67-55EA-9012-5AF3-6DC6E4A9AB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23B46BC-A403-964D-DA40-1FB44BE867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9B702C-6235-F536-D425-394D003749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B1F540-8760-F5BB-344A-5D934BFD023C}"/>
              </a:ext>
            </a:extLst>
          </p:cNvPr>
          <p:cNvSpPr>
            <a:spLocks noGrp="1"/>
          </p:cNvSpPr>
          <p:nvPr>
            <p:ph type="dt" sz="half" idx="10"/>
          </p:nvPr>
        </p:nvSpPr>
        <p:spPr/>
        <p:txBody>
          <a:bodyPr/>
          <a:lstStyle/>
          <a:p>
            <a:fld id="{3F5CEFA8-F7F5-7249-B652-A74DEF1C45AB}" type="datetimeFigureOut">
              <a:rPr lang="en-US" smtClean="0"/>
              <a:t>8/12/24</a:t>
            </a:fld>
            <a:endParaRPr lang="en-US"/>
          </a:p>
        </p:txBody>
      </p:sp>
      <p:sp>
        <p:nvSpPr>
          <p:cNvPr id="6" name="Footer Placeholder 5">
            <a:extLst>
              <a:ext uri="{FF2B5EF4-FFF2-40B4-BE49-F238E27FC236}">
                <a16:creationId xmlns:a16="http://schemas.microsoft.com/office/drawing/2014/main" id="{A1ACDD50-A5D9-A5E2-6B4B-872E351D30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98FF4-C705-FC5A-8FF4-6FD6CD208C94}"/>
              </a:ext>
            </a:extLst>
          </p:cNvPr>
          <p:cNvSpPr>
            <a:spLocks noGrp="1"/>
          </p:cNvSpPr>
          <p:nvPr>
            <p:ph type="sldNum" sz="quarter" idx="12"/>
          </p:nvPr>
        </p:nvSpPr>
        <p:spPr/>
        <p:txBody>
          <a:bodyPr/>
          <a:lstStyle/>
          <a:p>
            <a:fld id="{80B85BEE-CC6F-8242-A984-97D92BFEFE96}" type="slidenum">
              <a:rPr lang="en-US" smtClean="0"/>
              <a:t>‹#›</a:t>
            </a:fld>
            <a:endParaRPr lang="en-US"/>
          </a:p>
        </p:txBody>
      </p:sp>
    </p:spTree>
    <p:extLst>
      <p:ext uri="{BB962C8B-B14F-4D97-AF65-F5344CB8AC3E}">
        <p14:creationId xmlns:p14="http://schemas.microsoft.com/office/powerpoint/2010/main" val="251128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27A03-AD0B-59EC-8D21-D69CD99933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D0B981-73BA-31A3-0F77-E83FD0CF02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502271D-1648-F1AF-914B-9283B950B5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1DAF6D-0980-6989-0822-6B415E4F441C}"/>
              </a:ext>
            </a:extLst>
          </p:cNvPr>
          <p:cNvSpPr>
            <a:spLocks noGrp="1"/>
          </p:cNvSpPr>
          <p:nvPr>
            <p:ph type="dt" sz="half" idx="10"/>
          </p:nvPr>
        </p:nvSpPr>
        <p:spPr/>
        <p:txBody>
          <a:bodyPr/>
          <a:lstStyle/>
          <a:p>
            <a:fld id="{3F5CEFA8-F7F5-7249-B652-A74DEF1C45AB}" type="datetimeFigureOut">
              <a:rPr lang="en-US" smtClean="0"/>
              <a:t>8/12/24</a:t>
            </a:fld>
            <a:endParaRPr lang="en-US"/>
          </a:p>
        </p:txBody>
      </p:sp>
      <p:sp>
        <p:nvSpPr>
          <p:cNvPr id="6" name="Footer Placeholder 5">
            <a:extLst>
              <a:ext uri="{FF2B5EF4-FFF2-40B4-BE49-F238E27FC236}">
                <a16:creationId xmlns:a16="http://schemas.microsoft.com/office/drawing/2014/main" id="{2E284E6A-9EC9-A03C-A248-DFF7F504A5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36C0B8-9A99-11D6-00A6-3DFE9BBC0310}"/>
              </a:ext>
            </a:extLst>
          </p:cNvPr>
          <p:cNvSpPr>
            <a:spLocks noGrp="1"/>
          </p:cNvSpPr>
          <p:nvPr>
            <p:ph type="sldNum" sz="quarter" idx="12"/>
          </p:nvPr>
        </p:nvSpPr>
        <p:spPr/>
        <p:txBody>
          <a:bodyPr/>
          <a:lstStyle/>
          <a:p>
            <a:fld id="{80B85BEE-CC6F-8242-A984-97D92BFEFE96}" type="slidenum">
              <a:rPr lang="en-US" smtClean="0"/>
              <a:t>‹#›</a:t>
            </a:fld>
            <a:endParaRPr lang="en-US"/>
          </a:p>
        </p:txBody>
      </p:sp>
    </p:spTree>
    <p:extLst>
      <p:ext uri="{BB962C8B-B14F-4D97-AF65-F5344CB8AC3E}">
        <p14:creationId xmlns:p14="http://schemas.microsoft.com/office/powerpoint/2010/main" val="624790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3AFDB9-E4D9-F676-990A-E964AB0139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58345A-E8C5-7C55-1027-46EC740D92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3B952A-7587-8307-61C3-8C4030F5A3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CEFA8-F7F5-7249-B652-A74DEF1C45AB}" type="datetimeFigureOut">
              <a:rPr lang="en-US" smtClean="0"/>
              <a:t>8/12/24</a:t>
            </a:fld>
            <a:endParaRPr lang="en-US"/>
          </a:p>
        </p:txBody>
      </p:sp>
      <p:sp>
        <p:nvSpPr>
          <p:cNvPr id="5" name="Footer Placeholder 4">
            <a:extLst>
              <a:ext uri="{FF2B5EF4-FFF2-40B4-BE49-F238E27FC236}">
                <a16:creationId xmlns:a16="http://schemas.microsoft.com/office/drawing/2014/main" id="{CCC4FCDD-7B0A-A435-6C1D-E146F9C7B1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555151-83B8-9E0E-8654-4EFE5BEE34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B85BEE-CC6F-8242-A984-97D92BFEFE96}" type="slidenum">
              <a:rPr lang="en-US" smtClean="0"/>
              <a:t>‹#›</a:t>
            </a:fld>
            <a:endParaRPr lang="en-US"/>
          </a:p>
        </p:txBody>
      </p:sp>
    </p:spTree>
    <p:extLst>
      <p:ext uri="{BB962C8B-B14F-4D97-AF65-F5344CB8AC3E}">
        <p14:creationId xmlns:p14="http://schemas.microsoft.com/office/powerpoint/2010/main" val="51634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2143B9-7201-08E5-B950-09FB307F3215}"/>
              </a:ext>
            </a:extLst>
          </p:cNvPr>
          <p:cNvSpPr>
            <a:spLocks noGrp="1"/>
          </p:cNvSpPr>
          <p:nvPr>
            <p:ph type="title"/>
          </p:nvPr>
        </p:nvSpPr>
        <p:spPr>
          <a:xfrm>
            <a:off x="838200" y="365126"/>
            <a:ext cx="9282629" cy="1074146"/>
          </a:xfrm>
        </p:spPr>
        <p:txBody>
          <a:bodyPr/>
          <a:lstStyle/>
          <a:p>
            <a:pPr algn="ctr"/>
            <a:r>
              <a:rPr lang="en-US" b="1" dirty="0"/>
              <a:t>2024 APTA Alabama Delegates</a:t>
            </a:r>
          </a:p>
        </p:txBody>
      </p:sp>
      <p:sp>
        <p:nvSpPr>
          <p:cNvPr id="9" name="Content Placeholder 8">
            <a:extLst>
              <a:ext uri="{FF2B5EF4-FFF2-40B4-BE49-F238E27FC236}">
                <a16:creationId xmlns:a16="http://schemas.microsoft.com/office/drawing/2014/main" id="{FB95CF37-88DC-A5F8-2E30-FE30985615AD}"/>
              </a:ext>
            </a:extLst>
          </p:cNvPr>
          <p:cNvSpPr>
            <a:spLocks noGrp="1"/>
          </p:cNvSpPr>
          <p:nvPr>
            <p:ph idx="1"/>
          </p:nvPr>
        </p:nvSpPr>
        <p:spPr>
          <a:xfrm>
            <a:off x="838200" y="1589809"/>
            <a:ext cx="8977829" cy="4587154"/>
          </a:xfrm>
        </p:spPr>
        <p:txBody>
          <a:bodyPr/>
          <a:lstStyle/>
          <a:p>
            <a:pPr marL="0" indent="0" algn="ctr">
              <a:buNone/>
            </a:pPr>
            <a:r>
              <a:rPr lang="en-US" dirty="0"/>
              <a:t>Andrea Bowens (Chief Delegate)</a:t>
            </a:r>
          </a:p>
          <a:p>
            <a:pPr marL="0" indent="0" algn="ctr">
              <a:buNone/>
            </a:pPr>
            <a:r>
              <a:rPr lang="en-US" dirty="0"/>
              <a:t>Matt Matlock</a:t>
            </a:r>
          </a:p>
          <a:p>
            <a:pPr marL="0" indent="0" algn="ctr">
              <a:buNone/>
            </a:pPr>
            <a:r>
              <a:rPr lang="en-US" dirty="0"/>
              <a:t>Lesley Parrish </a:t>
            </a:r>
          </a:p>
          <a:p>
            <a:pPr marL="0" indent="0" algn="ctr">
              <a:buNone/>
            </a:pPr>
            <a:endParaRPr lang="en-US" dirty="0"/>
          </a:p>
          <a:p>
            <a:pPr marL="0" indent="0" algn="ctr">
              <a:buNone/>
            </a:pPr>
            <a:endParaRPr lang="en-US" dirty="0"/>
          </a:p>
        </p:txBody>
      </p:sp>
      <p:sp>
        <p:nvSpPr>
          <p:cNvPr id="12" name="Triangle 11">
            <a:extLst>
              <a:ext uri="{FF2B5EF4-FFF2-40B4-BE49-F238E27FC236}">
                <a16:creationId xmlns:a16="http://schemas.microsoft.com/office/drawing/2014/main" id="{D5D54C67-816B-01C1-CD93-419CC796A681}"/>
              </a:ext>
            </a:extLst>
          </p:cNvPr>
          <p:cNvSpPr/>
          <p:nvPr/>
        </p:nvSpPr>
        <p:spPr>
          <a:xfrm>
            <a:off x="9816029" y="0"/>
            <a:ext cx="2375971" cy="6858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5">
            <a:extLst>
              <a:ext uri="{FF2B5EF4-FFF2-40B4-BE49-F238E27FC236}">
                <a16:creationId xmlns:a16="http://schemas.microsoft.com/office/drawing/2014/main" id="{B1D429D9-E175-A03D-103A-461EB739DB9A}"/>
              </a:ext>
            </a:extLst>
          </p:cNvPr>
          <p:cNvPicPr>
            <a:picLocks noChangeAspect="1"/>
          </p:cNvPicPr>
          <p:nvPr/>
        </p:nvPicPr>
        <p:blipFill>
          <a:blip r:embed="rId3">
            <a:biLevel thresh="25000"/>
          </a:blip>
          <a:stretch>
            <a:fillRect/>
          </a:stretch>
        </p:blipFill>
        <p:spPr>
          <a:xfrm>
            <a:off x="9988990" y="5783854"/>
            <a:ext cx="2300422" cy="1074145"/>
          </a:xfrm>
          <a:prstGeom prst="rect">
            <a:avLst/>
          </a:prstGeom>
        </p:spPr>
      </p:pic>
      <p:sp>
        <p:nvSpPr>
          <p:cNvPr id="13" name="Triangle 12">
            <a:extLst>
              <a:ext uri="{FF2B5EF4-FFF2-40B4-BE49-F238E27FC236}">
                <a16:creationId xmlns:a16="http://schemas.microsoft.com/office/drawing/2014/main" id="{0B062FB5-EE50-439B-A2CC-D697109BC21D}"/>
              </a:ext>
            </a:extLst>
          </p:cNvPr>
          <p:cNvSpPr/>
          <p:nvPr/>
        </p:nvSpPr>
        <p:spPr>
          <a:xfrm flipV="1">
            <a:off x="10120829" y="0"/>
            <a:ext cx="2071171" cy="4098275"/>
          </a:xfrm>
          <a:prstGeom prst="triangle">
            <a:avLst>
              <a:gd name="adj" fmla="val 100000"/>
            </a:avLst>
          </a:prstGeom>
          <a:solidFill>
            <a:schemeClr val="tx1">
              <a:lumMod val="75000"/>
              <a:lumOff val="2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oup of people standing in front of a green and blue backdrop&#10;&#10;Description automatically generated">
            <a:extLst>
              <a:ext uri="{FF2B5EF4-FFF2-40B4-BE49-F238E27FC236}">
                <a16:creationId xmlns:a16="http://schemas.microsoft.com/office/drawing/2014/main" id="{3F264FD5-5889-6904-D620-4A7D1CD43EB1}"/>
              </a:ext>
            </a:extLst>
          </p:cNvPr>
          <p:cNvPicPr>
            <a:picLocks noChangeAspect="1"/>
          </p:cNvPicPr>
          <p:nvPr/>
        </p:nvPicPr>
        <p:blipFill>
          <a:blip r:embed="rId4"/>
          <a:stretch>
            <a:fillRect/>
          </a:stretch>
        </p:blipFill>
        <p:spPr>
          <a:xfrm>
            <a:off x="3834742" y="3429000"/>
            <a:ext cx="3283688" cy="2953563"/>
          </a:xfrm>
          <a:prstGeom prst="rect">
            <a:avLst/>
          </a:prstGeom>
        </p:spPr>
      </p:pic>
    </p:spTree>
    <p:extLst>
      <p:ext uri="{BB962C8B-B14F-4D97-AF65-F5344CB8AC3E}">
        <p14:creationId xmlns:p14="http://schemas.microsoft.com/office/powerpoint/2010/main" val="575251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2143B9-7201-08E5-B950-09FB307F3215}"/>
              </a:ext>
            </a:extLst>
          </p:cNvPr>
          <p:cNvSpPr>
            <a:spLocks noGrp="1"/>
          </p:cNvSpPr>
          <p:nvPr>
            <p:ph type="title"/>
          </p:nvPr>
        </p:nvSpPr>
        <p:spPr/>
        <p:txBody>
          <a:bodyPr/>
          <a:lstStyle/>
          <a:p>
            <a:r>
              <a:rPr lang="en-US" dirty="0"/>
              <a:t>APTA House of Delegates Motions</a:t>
            </a:r>
          </a:p>
        </p:txBody>
      </p:sp>
      <p:sp>
        <p:nvSpPr>
          <p:cNvPr id="9" name="Content Placeholder 8">
            <a:extLst>
              <a:ext uri="{FF2B5EF4-FFF2-40B4-BE49-F238E27FC236}">
                <a16:creationId xmlns:a16="http://schemas.microsoft.com/office/drawing/2014/main" id="{FB95CF37-88DC-A5F8-2E30-FE30985615AD}"/>
              </a:ext>
            </a:extLst>
          </p:cNvPr>
          <p:cNvSpPr>
            <a:spLocks noGrp="1"/>
          </p:cNvSpPr>
          <p:nvPr>
            <p:ph idx="1"/>
          </p:nvPr>
        </p:nvSpPr>
        <p:spPr>
          <a:xfrm>
            <a:off x="838200" y="1825625"/>
            <a:ext cx="9150790" cy="4667250"/>
          </a:xfrm>
        </p:spPr>
        <p:txBody>
          <a:bodyPr>
            <a:normAutofit/>
          </a:bodyPr>
          <a:lstStyle/>
          <a:p>
            <a:pPr marL="0" indent="0">
              <a:buNone/>
            </a:pPr>
            <a:r>
              <a:rPr lang="en-US" dirty="0"/>
              <a:t>In-Person House of Delegates took place in Kansas City, MO on July 21-22 </a:t>
            </a:r>
          </a:p>
          <a:p>
            <a:pPr marL="0" indent="0">
              <a:buNone/>
            </a:pPr>
            <a:endParaRPr lang="en-US" b="1" dirty="0"/>
          </a:p>
          <a:p>
            <a:pPr marL="0" indent="0">
              <a:buNone/>
            </a:pPr>
            <a:r>
              <a:rPr lang="en-US" b="1" dirty="0"/>
              <a:t>24 motions presented – 17 adopted</a:t>
            </a:r>
          </a:p>
          <a:p>
            <a:pPr marL="457200" lvl="1" indent="0">
              <a:buNone/>
            </a:pPr>
            <a:endParaRPr lang="en-US" dirty="0"/>
          </a:p>
          <a:p>
            <a:pPr marL="0" indent="0">
              <a:buNone/>
            </a:pPr>
            <a:r>
              <a:rPr lang="en-US" b="1" dirty="0"/>
              <a:t>Two, one-hour generative discussions</a:t>
            </a:r>
            <a:r>
              <a:rPr lang="en-US" dirty="0"/>
              <a:t> </a:t>
            </a:r>
            <a:r>
              <a:rPr lang="en-US" b="1" dirty="0"/>
              <a:t>this year on:</a:t>
            </a:r>
          </a:p>
          <a:p>
            <a:pPr marL="971550" lvl="1" indent="-514350">
              <a:buFont typeface="+mj-lt"/>
              <a:buAutoNum type="arabicPeriod"/>
            </a:pPr>
            <a:r>
              <a:rPr lang="en-US" dirty="0"/>
              <a:t>Payment/Reimbursement</a:t>
            </a:r>
          </a:p>
          <a:p>
            <a:pPr marL="971550" lvl="1" indent="-514350">
              <a:buFont typeface="+mj-lt"/>
              <a:buAutoNum type="arabicPeriod"/>
            </a:pPr>
            <a:r>
              <a:rPr lang="en-US" dirty="0"/>
              <a:t>Workforce sustainability</a:t>
            </a:r>
          </a:p>
          <a:p>
            <a:pPr marL="0" indent="0">
              <a:buNone/>
            </a:pPr>
            <a:r>
              <a:rPr lang="en-US" sz="2400" i="1" dirty="0">
                <a:solidFill>
                  <a:srgbClr val="C00000"/>
                </a:solidFill>
              </a:rPr>
              <a:t>**Thank you for your input…Responses were summarized and provided to House officers during these discussions. </a:t>
            </a:r>
          </a:p>
          <a:p>
            <a:pPr marL="457200" lvl="1" indent="0">
              <a:buNone/>
            </a:pPr>
            <a:endParaRPr lang="en-US" dirty="0"/>
          </a:p>
          <a:p>
            <a:pPr lvl="1"/>
            <a:endParaRPr lang="en-US" dirty="0"/>
          </a:p>
          <a:p>
            <a:pPr marL="0" indent="0">
              <a:buNone/>
            </a:pPr>
            <a:endParaRPr lang="en-US" dirty="0"/>
          </a:p>
        </p:txBody>
      </p:sp>
      <p:sp>
        <p:nvSpPr>
          <p:cNvPr id="12" name="Triangle 11">
            <a:extLst>
              <a:ext uri="{FF2B5EF4-FFF2-40B4-BE49-F238E27FC236}">
                <a16:creationId xmlns:a16="http://schemas.microsoft.com/office/drawing/2014/main" id="{D5D54C67-816B-01C1-CD93-419CC796A681}"/>
              </a:ext>
            </a:extLst>
          </p:cNvPr>
          <p:cNvSpPr/>
          <p:nvPr/>
        </p:nvSpPr>
        <p:spPr>
          <a:xfrm>
            <a:off x="9816029" y="0"/>
            <a:ext cx="2375971" cy="6858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5">
            <a:extLst>
              <a:ext uri="{FF2B5EF4-FFF2-40B4-BE49-F238E27FC236}">
                <a16:creationId xmlns:a16="http://schemas.microsoft.com/office/drawing/2014/main" id="{B1D429D9-E175-A03D-103A-461EB739DB9A}"/>
              </a:ext>
            </a:extLst>
          </p:cNvPr>
          <p:cNvPicPr>
            <a:picLocks noChangeAspect="1"/>
          </p:cNvPicPr>
          <p:nvPr/>
        </p:nvPicPr>
        <p:blipFill>
          <a:blip r:embed="rId3">
            <a:biLevel thresh="25000"/>
          </a:blip>
          <a:stretch>
            <a:fillRect/>
          </a:stretch>
        </p:blipFill>
        <p:spPr>
          <a:xfrm>
            <a:off x="9988990" y="5783854"/>
            <a:ext cx="2300422" cy="1074145"/>
          </a:xfrm>
          <a:prstGeom prst="rect">
            <a:avLst/>
          </a:prstGeom>
        </p:spPr>
      </p:pic>
      <p:sp>
        <p:nvSpPr>
          <p:cNvPr id="13" name="Triangle 12">
            <a:extLst>
              <a:ext uri="{FF2B5EF4-FFF2-40B4-BE49-F238E27FC236}">
                <a16:creationId xmlns:a16="http://schemas.microsoft.com/office/drawing/2014/main" id="{0B062FB5-EE50-439B-A2CC-D697109BC21D}"/>
              </a:ext>
            </a:extLst>
          </p:cNvPr>
          <p:cNvSpPr/>
          <p:nvPr/>
        </p:nvSpPr>
        <p:spPr>
          <a:xfrm flipV="1">
            <a:off x="10120829" y="0"/>
            <a:ext cx="2071171" cy="4098275"/>
          </a:xfrm>
          <a:prstGeom prst="triangle">
            <a:avLst>
              <a:gd name="adj" fmla="val 100000"/>
            </a:avLst>
          </a:prstGeom>
          <a:solidFill>
            <a:schemeClr val="tx1">
              <a:lumMod val="75000"/>
              <a:lumOff val="2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9581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2143B9-7201-08E5-B950-09FB307F3215}"/>
              </a:ext>
            </a:extLst>
          </p:cNvPr>
          <p:cNvSpPr>
            <a:spLocks noGrp="1"/>
          </p:cNvSpPr>
          <p:nvPr>
            <p:ph type="title"/>
          </p:nvPr>
        </p:nvSpPr>
        <p:spPr/>
        <p:txBody>
          <a:bodyPr/>
          <a:lstStyle/>
          <a:p>
            <a:r>
              <a:rPr lang="en-US" dirty="0"/>
              <a:t>APTA House of Delegates Motions</a:t>
            </a:r>
          </a:p>
        </p:txBody>
      </p:sp>
      <p:sp>
        <p:nvSpPr>
          <p:cNvPr id="9" name="Content Placeholder 8">
            <a:extLst>
              <a:ext uri="{FF2B5EF4-FFF2-40B4-BE49-F238E27FC236}">
                <a16:creationId xmlns:a16="http://schemas.microsoft.com/office/drawing/2014/main" id="{FB95CF37-88DC-A5F8-2E30-FE30985615AD}"/>
              </a:ext>
            </a:extLst>
          </p:cNvPr>
          <p:cNvSpPr>
            <a:spLocks noGrp="1"/>
          </p:cNvSpPr>
          <p:nvPr>
            <p:ph idx="1"/>
          </p:nvPr>
        </p:nvSpPr>
        <p:spPr>
          <a:xfrm>
            <a:off x="838200" y="1825625"/>
            <a:ext cx="8880417" cy="4351338"/>
          </a:xfrm>
        </p:spPr>
        <p:txBody>
          <a:bodyPr>
            <a:normAutofit/>
          </a:bodyPr>
          <a:lstStyle/>
          <a:p>
            <a:pPr marL="0" indent="0">
              <a:buNone/>
            </a:pPr>
            <a:r>
              <a:rPr lang="en-US" b="1" dirty="0"/>
              <a:t>ADOPTED: RC 1-24 and 24-24 </a:t>
            </a:r>
          </a:p>
          <a:p>
            <a:pPr marL="0" indent="0">
              <a:buNone/>
            </a:pPr>
            <a:r>
              <a:rPr lang="en-US" i="1" dirty="0"/>
              <a:t>Amend: Physical Therapists as Primary Care and Entry-Point Providers</a:t>
            </a:r>
          </a:p>
          <a:p>
            <a:pPr lvl="1"/>
            <a:r>
              <a:rPr lang="en-US" dirty="0"/>
              <a:t>Separated out language in the original position statement to </a:t>
            </a:r>
            <a:r>
              <a:rPr lang="en-US" u="sng" dirty="0"/>
              <a:t>delineate primary care roles from entry-point providers</a:t>
            </a:r>
            <a:r>
              <a:rPr lang="en-US" dirty="0"/>
              <a:t>. </a:t>
            </a:r>
          </a:p>
          <a:p>
            <a:pPr lvl="1"/>
            <a:r>
              <a:rPr lang="en-US" dirty="0"/>
              <a:t>Physical therapists working in primary care roles are serving as entry-point providers BUT physical therapists as entry-point providers are not always serving in primary care roles. </a:t>
            </a:r>
          </a:p>
          <a:p>
            <a:pPr lvl="1"/>
            <a:r>
              <a:rPr lang="en-US" dirty="0"/>
              <a:t>Goal with change was to reduce confusion with education and advocacy efforts.</a:t>
            </a:r>
          </a:p>
        </p:txBody>
      </p:sp>
      <p:sp>
        <p:nvSpPr>
          <p:cNvPr id="12" name="Triangle 11">
            <a:extLst>
              <a:ext uri="{FF2B5EF4-FFF2-40B4-BE49-F238E27FC236}">
                <a16:creationId xmlns:a16="http://schemas.microsoft.com/office/drawing/2014/main" id="{D5D54C67-816B-01C1-CD93-419CC796A681}"/>
              </a:ext>
            </a:extLst>
          </p:cNvPr>
          <p:cNvSpPr/>
          <p:nvPr/>
        </p:nvSpPr>
        <p:spPr>
          <a:xfrm>
            <a:off x="9816029" y="0"/>
            <a:ext cx="2375971" cy="6858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5">
            <a:extLst>
              <a:ext uri="{FF2B5EF4-FFF2-40B4-BE49-F238E27FC236}">
                <a16:creationId xmlns:a16="http://schemas.microsoft.com/office/drawing/2014/main" id="{B1D429D9-E175-A03D-103A-461EB739DB9A}"/>
              </a:ext>
            </a:extLst>
          </p:cNvPr>
          <p:cNvPicPr>
            <a:picLocks noChangeAspect="1"/>
          </p:cNvPicPr>
          <p:nvPr/>
        </p:nvPicPr>
        <p:blipFill>
          <a:blip r:embed="rId3">
            <a:biLevel thresh="25000"/>
          </a:blip>
          <a:stretch>
            <a:fillRect/>
          </a:stretch>
        </p:blipFill>
        <p:spPr>
          <a:xfrm>
            <a:off x="9988990" y="5783854"/>
            <a:ext cx="2300422" cy="1074145"/>
          </a:xfrm>
          <a:prstGeom prst="rect">
            <a:avLst/>
          </a:prstGeom>
        </p:spPr>
      </p:pic>
      <p:sp>
        <p:nvSpPr>
          <p:cNvPr id="13" name="Triangle 12">
            <a:extLst>
              <a:ext uri="{FF2B5EF4-FFF2-40B4-BE49-F238E27FC236}">
                <a16:creationId xmlns:a16="http://schemas.microsoft.com/office/drawing/2014/main" id="{0B062FB5-EE50-439B-A2CC-D697109BC21D}"/>
              </a:ext>
            </a:extLst>
          </p:cNvPr>
          <p:cNvSpPr/>
          <p:nvPr/>
        </p:nvSpPr>
        <p:spPr>
          <a:xfrm flipV="1">
            <a:off x="10120829" y="0"/>
            <a:ext cx="2071171" cy="4098275"/>
          </a:xfrm>
          <a:prstGeom prst="triangle">
            <a:avLst>
              <a:gd name="adj" fmla="val 100000"/>
            </a:avLst>
          </a:prstGeom>
          <a:solidFill>
            <a:schemeClr val="tx1">
              <a:lumMod val="75000"/>
              <a:lumOff val="2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8701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2143B9-7201-08E5-B950-09FB307F3215}"/>
              </a:ext>
            </a:extLst>
          </p:cNvPr>
          <p:cNvSpPr>
            <a:spLocks noGrp="1"/>
          </p:cNvSpPr>
          <p:nvPr>
            <p:ph type="title"/>
          </p:nvPr>
        </p:nvSpPr>
        <p:spPr/>
        <p:txBody>
          <a:bodyPr/>
          <a:lstStyle/>
          <a:p>
            <a:r>
              <a:rPr lang="en-US" dirty="0"/>
              <a:t>APTA House of Delegates Motions</a:t>
            </a:r>
          </a:p>
        </p:txBody>
      </p:sp>
      <p:sp>
        <p:nvSpPr>
          <p:cNvPr id="9" name="Content Placeholder 8">
            <a:extLst>
              <a:ext uri="{FF2B5EF4-FFF2-40B4-BE49-F238E27FC236}">
                <a16:creationId xmlns:a16="http://schemas.microsoft.com/office/drawing/2014/main" id="{FB95CF37-88DC-A5F8-2E30-FE30985615AD}"/>
              </a:ext>
            </a:extLst>
          </p:cNvPr>
          <p:cNvSpPr>
            <a:spLocks noGrp="1"/>
          </p:cNvSpPr>
          <p:nvPr>
            <p:ph idx="1"/>
          </p:nvPr>
        </p:nvSpPr>
        <p:spPr>
          <a:xfrm>
            <a:off x="838200" y="1825625"/>
            <a:ext cx="8880417" cy="4667250"/>
          </a:xfrm>
        </p:spPr>
        <p:txBody>
          <a:bodyPr>
            <a:normAutofit/>
          </a:bodyPr>
          <a:lstStyle/>
          <a:p>
            <a:pPr marL="0" indent="0">
              <a:buNone/>
            </a:pPr>
            <a:r>
              <a:rPr lang="en-US" b="1" dirty="0"/>
              <a:t>ADOPTED: RC 21-24 </a:t>
            </a:r>
          </a:p>
          <a:p>
            <a:pPr lvl="1"/>
            <a:r>
              <a:rPr lang="en-US" dirty="0"/>
              <a:t>Charge to </a:t>
            </a:r>
            <a:r>
              <a:rPr lang="en-US" u="sng" dirty="0"/>
              <a:t>develop contemporary operational definitions of common terms</a:t>
            </a:r>
            <a:r>
              <a:rPr lang="en-US" dirty="0"/>
              <a:t> that will be consistently used across APTA documents and the Guide to PT Practice. </a:t>
            </a:r>
          </a:p>
          <a:p>
            <a:pPr lvl="1"/>
            <a:endParaRPr lang="en-US" dirty="0"/>
          </a:p>
          <a:p>
            <a:pPr marL="0" indent="0">
              <a:buNone/>
            </a:pPr>
            <a:r>
              <a:rPr lang="en-US" b="1" dirty="0"/>
              <a:t>ADOPTED: RC 20-24 </a:t>
            </a:r>
          </a:p>
          <a:p>
            <a:pPr lvl="1"/>
            <a:r>
              <a:rPr lang="en-US" dirty="0"/>
              <a:t>Charges APTA to include in its workforce analysis the </a:t>
            </a:r>
            <a:r>
              <a:rPr lang="en-US" u="sng" dirty="0"/>
              <a:t>existing and projected supply and demand of specialty areas </a:t>
            </a:r>
            <a:r>
              <a:rPr lang="en-US" dirty="0"/>
              <a:t>of practice (including but not limited to geriatrics, pelvic health, oncology, and pediatrics). APTA workforce report is in progress.</a:t>
            </a:r>
          </a:p>
        </p:txBody>
      </p:sp>
      <p:sp>
        <p:nvSpPr>
          <p:cNvPr id="12" name="Triangle 11">
            <a:extLst>
              <a:ext uri="{FF2B5EF4-FFF2-40B4-BE49-F238E27FC236}">
                <a16:creationId xmlns:a16="http://schemas.microsoft.com/office/drawing/2014/main" id="{D5D54C67-816B-01C1-CD93-419CC796A681}"/>
              </a:ext>
            </a:extLst>
          </p:cNvPr>
          <p:cNvSpPr/>
          <p:nvPr/>
        </p:nvSpPr>
        <p:spPr>
          <a:xfrm>
            <a:off x="9816029" y="0"/>
            <a:ext cx="2375971" cy="6858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5">
            <a:extLst>
              <a:ext uri="{FF2B5EF4-FFF2-40B4-BE49-F238E27FC236}">
                <a16:creationId xmlns:a16="http://schemas.microsoft.com/office/drawing/2014/main" id="{B1D429D9-E175-A03D-103A-461EB739DB9A}"/>
              </a:ext>
            </a:extLst>
          </p:cNvPr>
          <p:cNvPicPr>
            <a:picLocks noChangeAspect="1"/>
          </p:cNvPicPr>
          <p:nvPr/>
        </p:nvPicPr>
        <p:blipFill>
          <a:blip r:embed="rId3">
            <a:biLevel thresh="25000"/>
          </a:blip>
          <a:stretch>
            <a:fillRect/>
          </a:stretch>
        </p:blipFill>
        <p:spPr>
          <a:xfrm>
            <a:off x="9988990" y="5783854"/>
            <a:ext cx="2300422" cy="1074145"/>
          </a:xfrm>
          <a:prstGeom prst="rect">
            <a:avLst/>
          </a:prstGeom>
        </p:spPr>
      </p:pic>
      <p:sp>
        <p:nvSpPr>
          <p:cNvPr id="13" name="Triangle 12">
            <a:extLst>
              <a:ext uri="{FF2B5EF4-FFF2-40B4-BE49-F238E27FC236}">
                <a16:creationId xmlns:a16="http://schemas.microsoft.com/office/drawing/2014/main" id="{0B062FB5-EE50-439B-A2CC-D697109BC21D}"/>
              </a:ext>
            </a:extLst>
          </p:cNvPr>
          <p:cNvSpPr/>
          <p:nvPr/>
        </p:nvSpPr>
        <p:spPr>
          <a:xfrm flipV="1">
            <a:off x="10120829" y="0"/>
            <a:ext cx="2071171" cy="4098275"/>
          </a:xfrm>
          <a:prstGeom prst="triangle">
            <a:avLst>
              <a:gd name="adj" fmla="val 100000"/>
            </a:avLst>
          </a:prstGeom>
          <a:solidFill>
            <a:schemeClr val="tx1">
              <a:lumMod val="75000"/>
              <a:lumOff val="2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4612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2143B9-7201-08E5-B950-09FB307F3215}"/>
              </a:ext>
            </a:extLst>
          </p:cNvPr>
          <p:cNvSpPr>
            <a:spLocks noGrp="1"/>
          </p:cNvSpPr>
          <p:nvPr>
            <p:ph type="title"/>
          </p:nvPr>
        </p:nvSpPr>
        <p:spPr/>
        <p:txBody>
          <a:bodyPr/>
          <a:lstStyle/>
          <a:p>
            <a:r>
              <a:rPr lang="en-US" dirty="0"/>
              <a:t>APTA House of Delegates Motions</a:t>
            </a:r>
          </a:p>
        </p:txBody>
      </p:sp>
      <p:sp>
        <p:nvSpPr>
          <p:cNvPr id="9" name="Content Placeholder 8">
            <a:extLst>
              <a:ext uri="{FF2B5EF4-FFF2-40B4-BE49-F238E27FC236}">
                <a16:creationId xmlns:a16="http://schemas.microsoft.com/office/drawing/2014/main" id="{FB95CF37-88DC-A5F8-2E30-FE30985615AD}"/>
              </a:ext>
            </a:extLst>
          </p:cNvPr>
          <p:cNvSpPr>
            <a:spLocks noGrp="1"/>
          </p:cNvSpPr>
          <p:nvPr>
            <p:ph idx="1"/>
          </p:nvPr>
        </p:nvSpPr>
        <p:spPr>
          <a:xfrm>
            <a:off x="838200" y="1825625"/>
            <a:ext cx="8880417" cy="4351338"/>
          </a:xfrm>
        </p:spPr>
        <p:txBody>
          <a:bodyPr>
            <a:normAutofit/>
          </a:bodyPr>
          <a:lstStyle/>
          <a:p>
            <a:pPr marL="0" indent="0">
              <a:buNone/>
            </a:pPr>
            <a:r>
              <a:rPr lang="en-US" b="1" dirty="0"/>
              <a:t>ADOPTED: RCs 11-24, 12-24, and 13-24 - All related to artificial intelligence (AI)</a:t>
            </a:r>
          </a:p>
          <a:p>
            <a:pPr lvl="1"/>
            <a:r>
              <a:rPr lang="en-US" dirty="0"/>
              <a:t>Support the </a:t>
            </a:r>
            <a:r>
              <a:rPr lang="en-US" u="sng" dirty="0"/>
              <a:t>ethical development and implementation of AI </a:t>
            </a:r>
            <a:r>
              <a:rPr lang="en-US" dirty="0"/>
              <a:t>to reduce administrative burden and enhance practice, education, and research </a:t>
            </a:r>
          </a:p>
          <a:p>
            <a:pPr lvl="1"/>
            <a:r>
              <a:rPr lang="en-US" dirty="0"/>
              <a:t>Oppose the </a:t>
            </a:r>
            <a:r>
              <a:rPr lang="en-US" u="sng" dirty="0"/>
              <a:t>inappropriate use of AI by payers</a:t>
            </a:r>
            <a:r>
              <a:rPr lang="en-US" dirty="0"/>
              <a:t> to deny or restrict access to services or reduce payment</a:t>
            </a:r>
          </a:p>
          <a:p>
            <a:pPr lvl="1"/>
            <a:r>
              <a:rPr lang="en-US" dirty="0"/>
              <a:t>Amended digital health technologies to include AI and added that a </a:t>
            </a:r>
            <a:r>
              <a:rPr lang="en-US" u="sng" dirty="0"/>
              <a:t>PT or PTA should be actively involved in services </a:t>
            </a:r>
            <a:r>
              <a:rPr lang="en-US" dirty="0"/>
              <a:t>when AI is used</a:t>
            </a:r>
          </a:p>
          <a:p>
            <a:pPr lvl="1"/>
            <a:endParaRPr lang="en-US" dirty="0"/>
          </a:p>
          <a:p>
            <a:pPr lvl="1"/>
            <a:endParaRPr lang="en-US" dirty="0"/>
          </a:p>
        </p:txBody>
      </p:sp>
      <p:sp>
        <p:nvSpPr>
          <p:cNvPr id="12" name="Triangle 11">
            <a:extLst>
              <a:ext uri="{FF2B5EF4-FFF2-40B4-BE49-F238E27FC236}">
                <a16:creationId xmlns:a16="http://schemas.microsoft.com/office/drawing/2014/main" id="{D5D54C67-816B-01C1-CD93-419CC796A681}"/>
              </a:ext>
            </a:extLst>
          </p:cNvPr>
          <p:cNvSpPr/>
          <p:nvPr/>
        </p:nvSpPr>
        <p:spPr>
          <a:xfrm>
            <a:off x="9816029" y="0"/>
            <a:ext cx="2375971" cy="6858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5">
            <a:extLst>
              <a:ext uri="{FF2B5EF4-FFF2-40B4-BE49-F238E27FC236}">
                <a16:creationId xmlns:a16="http://schemas.microsoft.com/office/drawing/2014/main" id="{B1D429D9-E175-A03D-103A-461EB739DB9A}"/>
              </a:ext>
            </a:extLst>
          </p:cNvPr>
          <p:cNvPicPr>
            <a:picLocks noChangeAspect="1"/>
          </p:cNvPicPr>
          <p:nvPr/>
        </p:nvPicPr>
        <p:blipFill>
          <a:blip r:embed="rId3">
            <a:biLevel thresh="25000"/>
          </a:blip>
          <a:stretch>
            <a:fillRect/>
          </a:stretch>
        </p:blipFill>
        <p:spPr>
          <a:xfrm>
            <a:off x="9988990" y="5783854"/>
            <a:ext cx="2300422" cy="1074145"/>
          </a:xfrm>
          <a:prstGeom prst="rect">
            <a:avLst/>
          </a:prstGeom>
        </p:spPr>
      </p:pic>
      <p:sp>
        <p:nvSpPr>
          <p:cNvPr id="13" name="Triangle 12">
            <a:extLst>
              <a:ext uri="{FF2B5EF4-FFF2-40B4-BE49-F238E27FC236}">
                <a16:creationId xmlns:a16="http://schemas.microsoft.com/office/drawing/2014/main" id="{0B062FB5-EE50-439B-A2CC-D697109BC21D}"/>
              </a:ext>
            </a:extLst>
          </p:cNvPr>
          <p:cNvSpPr/>
          <p:nvPr/>
        </p:nvSpPr>
        <p:spPr>
          <a:xfrm flipV="1">
            <a:off x="10120829" y="0"/>
            <a:ext cx="2071171" cy="4098275"/>
          </a:xfrm>
          <a:prstGeom prst="triangle">
            <a:avLst>
              <a:gd name="adj" fmla="val 100000"/>
            </a:avLst>
          </a:prstGeom>
          <a:solidFill>
            <a:schemeClr val="tx1">
              <a:lumMod val="75000"/>
              <a:lumOff val="2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16960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2143B9-7201-08E5-B950-09FB307F3215}"/>
              </a:ext>
            </a:extLst>
          </p:cNvPr>
          <p:cNvSpPr>
            <a:spLocks noGrp="1"/>
          </p:cNvSpPr>
          <p:nvPr>
            <p:ph type="title"/>
          </p:nvPr>
        </p:nvSpPr>
        <p:spPr/>
        <p:txBody>
          <a:bodyPr/>
          <a:lstStyle/>
          <a:p>
            <a:r>
              <a:rPr lang="en-US" dirty="0"/>
              <a:t>APTA House of Delegates Motions</a:t>
            </a:r>
          </a:p>
        </p:txBody>
      </p:sp>
      <p:sp>
        <p:nvSpPr>
          <p:cNvPr id="9" name="Content Placeholder 8">
            <a:extLst>
              <a:ext uri="{FF2B5EF4-FFF2-40B4-BE49-F238E27FC236}">
                <a16:creationId xmlns:a16="http://schemas.microsoft.com/office/drawing/2014/main" id="{FB95CF37-88DC-A5F8-2E30-FE30985615AD}"/>
              </a:ext>
            </a:extLst>
          </p:cNvPr>
          <p:cNvSpPr>
            <a:spLocks noGrp="1"/>
          </p:cNvSpPr>
          <p:nvPr>
            <p:ph idx="1"/>
          </p:nvPr>
        </p:nvSpPr>
        <p:spPr>
          <a:xfrm>
            <a:off x="838200" y="1825625"/>
            <a:ext cx="8880417" cy="4351338"/>
          </a:xfrm>
        </p:spPr>
        <p:txBody>
          <a:bodyPr>
            <a:normAutofit/>
          </a:bodyPr>
          <a:lstStyle/>
          <a:p>
            <a:pPr marL="0" indent="0">
              <a:buNone/>
            </a:pPr>
            <a:r>
              <a:rPr lang="en-US" b="1" dirty="0"/>
              <a:t>ADOPTED: RCs 2-24 and 3-24 </a:t>
            </a:r>
          </a:p>
          <a:p>
            <a:pPr lvl="1"/>
            <a:r>
              <a:rPr lang="en-US" dirty="0"/>
              <a:t>Use the terms </a:t>
            </a:r>
            <a:r>
              <a:rPr lang="en-US" u="sng" dirty="0"/>
              <a:t>internationally educated physical therapist </a:t>
            </a:r>
            <a:r>
              <a:rPr lang="en-US" dirty="0"/>
              <a:t>or IEPT rather than foreign educated physical therapist</a:t>
            </a:r>
          </a:p>
          <a:p>
            <a:pPr lvl="1"/>
            <a:r>
              <a:rPr lang="en-US" dirty="0"/>
              <a:t>Support </a:t>
            </a:r>
            <a:r>
              <a:rPr lang="en-US" u="sng" dirty="0"/>
              <a:t>equitable and inclusive licensure process </a:t>
            </a:r>
            <a:r>
              <a:rPr lang="en-US" dirty="0"/>
              <a:t>for IEPTs</a:t>
            </a:r>
          </a:p>
          <a:p>
            <a:pPr lvl="1"/>
            <a:endParaRPr lang="en-US" dirty="0"/>
          </a:p>
          <a:p>
            <a:pPr marL="0" indent="0">
              <a:buNone/>
            </a:pPr>
            <a:r>
              <a:rPr lang="en-US" b="1" dirty="0"/>
              <a:t>ADOPTED: RCs 6-24 and 7-24</a:t>
            </a:r>
          </a:p>
          <a:p>
            <a:pPr lvl="1"/>
            <a:r>
              <a:rPr lang="en-US" dirty="0"/>
              <a:t>Recommends education and resources on:</a:t>
            </a:r>
          </a:p>
          <a:p>
            <a:pPr lvl="2"/>
            <a:r>
              <a:rPr lang="en-US" dirty="0"/>
              <a:t>Psychological safety in the workplace</a:t>
            </a:r>
          </a:p>
          <a:p>
            <a:pPr lvl="2"/>
            <a:r>
              <a:rPr lang="en-US" dirty="0"/>
              <a:t>Trauma-informed care </a:t>
            </a:r>
          </a:p>
        </p:txBody>
      </p:sp>
      <p:sp>
        <p:nvSpPr>
          <p:cNvPr id="12" name="Triangle 11">
            <a:extLst>
              <a:ext uri="{FF2B5EF4-FFF2-40B4-BE49-F238E27FC236}">
                <a16:creationId xmlns:a16="http://schemas.microsoft.com/office/drawing/2014/main" id="{D5D54C67-816B-01C1-CD93-419CC796A681}"/>
              </a:ext>
            </a:extLst>
          </p:cNvPr>
          <p:cNvSpPr/>
          <p:nvPr/>
        </p:nvSpPr>
        <p:spPr>
          <a:xfrm>
            <a:off x="9816029" y="0"/>
            <a:ext cx="2375971" cy="6858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5">
            <a:extLst>
              <a:ext uri="{FF2B5EF4-FFF2-40B4-BE49-F238E27FC236}">
                <a16:creationId xmlns:a16="http://schemas.microsoft.com/office/drawing/2014/main" id="{B1D429D9-E175-A03D-103A-461EB739DB9A}"/>
              </a:ext>
            </a:extLst>
          </p:cNvPr>
          <p:cNvPicPr>
            <a:picLocks noChangeAspect="1"/>
          </p:cNvPicPr>
          <p:nvPr/>
        </p:nvPicPr>
        <p:blipFill>
          <a:blip r:embed="rId3">
            <a:biLevel thresh="25000"/>
          </a:blip>
          <a:stretch>
            <a:fillRect/>
          </a:stretch>
        </p:blipFill>
        <p:spPr>
          <a:xfrm>
            <a:off x="9988990" y="5783854"/>
            <a:ext cx="2300422" cy="1074145"/>
          </a:xfrm>
          <a:prstGeom prst="rect">
            <a:avLst/>
          </a:prstGeom>
        </p:spPr>
      </p:pic>
      <p:sp>
        <p:nvSpPr>
          <p:cNvPr id="13" name="Triangle 12">
            <a:extLst>
              <a:ext uri="{FF2B5EF4-FFF2-40B4-BE49-F238E27FC236}">
                <a16:creationId xmlns:a16="http://schemas.microsoft.com/office/drawing/2014/main" id="{0B062FB5-EE50-439B-A2CC-D697109BC21D}"/>
              </a:ext>
            </a:extLst>
          </p:cNvPr>
          <p:cNvSpPr/>
          <p:nvPr/>
        </p:nvSpPr>
        <p:spPr>
          <a:xfrm flipV="1">
            <a:off x="10120829" y="0"/>
            <a:ext cx="2071171" cy="4098275"/>
          </a:xfrm>
          <a:prstGeom prst="triangle">
            <a:avLst>
              <a:gd name="adj" fmla="val 100000"/>
            </a:avLst>
          </a:prstGeom>
          <a:solidFill>
            <a:schemeClr val="tx1">
              <a:lumMod val="75000"/>
              <a:lumOff val="2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979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2143B9-7201-08E5-B950-09FB307F3215}"/>
              </a:ext>
            </a:extLst>
          </p:cNvPr>
          <p:cNvSpPr>
            <a:spLocks noGrp="1"/>
          </p:cNvSpPr>
          <p:nvPr>
            <p:ph type="title"/>
          </p:nvPr>
        </p:nvSpPr>
        <p:spPr/>
        <p:txBody>
          <a:bodyPr>
            <a:normAutofit/>
          </a:bodyPr>
          <a:lstStyle/>
          <a:p>
            <a:r>
              <a:rPr lang="en-US" sz="3500" dirty="0"/>
              <a:t>APTA Slate of Candidates for National Office</a:t>
            </a:r>
          </a:p>
        </p:txBody>
      </p:sp>
      <p:sp>
        <p:nvSpPr>
          <p:cNvPr id="9" name="Content Placeholder 8">
            <a:extLst>
              <a:ext uri="{FF2B5EF4-FFF2-40B4-BE49-F238E27FC236}">
                <a16:creationId xmlns:a16="http://schemas.microsoft.com/office/drawing/2014/main" id="{FB95CF37-88DC-A5F8-2E30-FE30985615AD}"/>
              </a:ext>
            </a:extLst>
          </p:cNvPr>
          <p:cNvSpPr>
            <a:spLocks noGrp="1"/>
          </p:cNvSpPr>
          <p:nvPr>
            <p:ph idx="1"/>
          </p:nvPr>
        </p:nvSpPr>
        <p:spPr>
          <a:xfrm>
            <a:off x="1068307" y="2559196"/>
            <a:ext cx="4492557" cy="4098275"/>
          </a:xfrm>
        </p:spPr>
        <p:txBody>
          <a:bodyPr>
            <a:normAutofit/>
          </a:bodyPr>
          <a:lstStyle/>
          <a:p>
            <a:pPr marL="0" indent="0">
              <a:buNone/>
            </a:pPr>
            <a:r>
              <a:rPr lang="en-US" sz="2400" b="1" dirty="0"/>
              <a:t>President:</a:t>
            </a:r>
          </a:p>
          <a:p>
            <a:pPr lvl="1"/>
            <a:r>
              <a:rPr lang="en-US" sz="2000" dirty="0"/>
              <a:t>Kyle Covington</a:t>
            </a:r>
          </a:p>
          <a:p>
            <a:pPr lvl="1"/>
            <a:r>
              <a:rPr lang="en-US" sz="2000" dirty="0"/>
              <a:t>Roger Allan Herr</a:t>
            </a:r>
          </a:p>
          <a:p>
            <a:pPr lvl="1"/>
            <a:r>
              <a:rPr lang="en-US" sz="2000" dirty="0"/>
              <a:t>Kip Schick</a:t>
            </a:r>
          </a:p>
          <a:p>
            <a:pPr marL="0" indent="0">
              <a:buNone/>
            </a:pPr>
            <a:r>
              <a:rPr lang="en-US" sz="2400" b="1" dirty="0"/>
              <a:t>Vice President:</a:t>
            </a:r>
          </a:p>
          <a:p>
            <a:pPr lvl="1"/>
            <a:r>
              <a:rPr lang="en-US" sz="2000" dirty="0"/>
              <a:t>Skye Donovan</a:t>
            </a:r>
          </a:p>
          <a:p>
            <a:pPr marL="0" indent="0">
              <a:buNone/>
            </a:pPr>
            <a:r>
              <a:rPr lang="en-US" sz="2400" b="1" dirty="0"/>
              <a:t>Nominating Committee:</a:t>
            </a:r>
          </a:p>
          <a:p>
            <a:pPr lvl="1"/>
            <a:r>
              <a:rPr lang="en-US" sz="2000" dirty="0"/>
              <a:t>Monique </a:t>
            </a:r>
            <a:r>
              <a:rPr lang="en-US" sz="2000" dirty="0" err="1"/>
              <a:t>Junette</a:t>
            </a:r>
            <a:r>
              <a:rPr lang="en-US" sz="2000" dirty="0"/>
              <a:t> </a:t>
            </a:r>
            <a:r>
              <a:rPr lang="en-US" sz="2000" dirty="0" err="1"/>
              <a:t>Caruth</a:t>
            </a:r>
            <a:endParaRPr lang="en-US" sz="2000" dirty="0"/>
          </a:p>
          <a:p>
            <a:pPr lvl="1"/>
            <a:r>
              <a:rPr lang="en-US" sz="2000" dirty="0"/>
              <a:t>Tarang K. Jain</a:t>
            </a:r>
          </a:p>
        </p:txBody>
      </p:sp>
      <p:sp>
        <p:nvSpPr>
          <p:cNvPr id="12" name="Triangle 11">
            <a:extLst>
              <a:ext uri="{FF2B5EF4-FFF2-40B4-BE49-F238E27FC236}">
                <a16:creationId xmlns:a16="http://schemas.microsoft.com/office/drawing/2014/main" id="{D5D54C67-816B-01C1-CD93-419CC796A681}"/>
              </a:ext>
            </a:extLst>
          </p:cNvPr>
          <p:cNvSpPr/>
          <p:nvPr/>
        </p:nvSpPr>
        <p:spPr>
          <a:xfrm>
            <a:off x="9816029" y="0"/>
            <a:ext cx="2375971" cy="6858000"/>
          </a:xfrm>
          <a:prstGeom prst="triangle">
            <a:avLst>
              <a:gd name="adj" fmla="val 10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5">
            <a:extLst>
              <a:ext uri="{FF2B5EF4-FFF2-40B4-BE49-F238E27FC236}">
                <a16:creationId xmlns:a16="http://schemas.microsoft.com/office/drawing/2014/main" id="{B1D429D9-E175-A03D-103A-461EB739DB9A}"/>
              </a:ext>
            </a:extLst>
          </p:cNvPr>
          <p:cNvPicPr>
            <a:picLocks noChangeAspect="1"/>
          </p:cNvPicPr>
          <p:nvPr/>
        </p:nvPicPr>
        <p:blipFill>
          <a:blip r:embed="rId3">
            <a:biLevel thresh="25000"/>
          </a:blip>
          <a:stretch>
            <a:fillRect/>
          </a:stretch>
        </p:blipFill>
        <p:spPr>
          <a:xfrm>
            <a:off x="9988990" y="5783854"/>
            <a:ext cx="2300422" cy="1074145"/>
          </a:xfrm>
          <a:prstGeom prst="rect">
            <a:avLst/>
          </a:prstGeom>
        </p:spPr>
      </p:pic>
      <p:sp>
        <p:nvSpPr>
          <p:cNvPr id="13" name="Triangle 12">
            <a:extLst>
              <a:ext uri="{FF2B5EF4-FFF2-40B4-BE49-F238E27FC236}">
                <a16:creationId xmlns:a16="http://schemas.microsoft.com/office/drawing/2014/main" id="{0B062FB5-EE50-439B-A2CC-D697109BC21D}"/>
              </a:ext>
            </a:extLst>
          </p:cNvPr>
          <p:cNvSpPr/>
          <p:nvPr/>
        </p:nvSpPr>
        <p:spPr>
          <a:xfrm flipV="1">
            <a:off x="10120829" y="0"/>
            <a:ext cx="2071171" cy="4098275"/>
          </a:xfrm>
          <a:prstGeom prst="triangle">
            <a:avLst>
              <a:gd name="adj" fmla="val 100000"/>
            </a:avLst>
          </a:prstGeom>
          <a:solidFill>
            <a:schemeClr val="tx1">
              <a:lumMod val="75000"/>
              <a:lumOff val="2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F7CB81E-D370-E30B-93CB-2B4065141F21}"/>
              </a:ext>
            </a:extLst>
          </p:cNvPr>
          <p:cNvSpPr txBox="1"/>
          <p:nvPr/>
        </p:nvSpPr>
        <p:spPr>
          <a:xfrm>
            <a:off x="5378995" y="2562088"/>
            <a:ext cx="5199950" cy="3089564"/>
          </a:xfrm>
          <a:prstGeom prst="rect">
            <a:avLst/>
          </a:prstGeom>
          <a:noFill/>
        </p:spPr>
        <p:txBody>
          <a:bodyPr wrap="none" rtlCol="0">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prstClr val="black"/>
                </a:solidFill>
                <a:effectLst/>
                <a:uLnTx/>
                <a:uFillTx/>
                <a:latin typeface="Franklin Gothic Book" panose="020B0503020102020204"/>
                <a:ea typeface="+mn-ea"/>
                <a:cs typeface="+mn-cs"/>
              </a:rPr>
              <a:t>Board of Directors: </a:t>
            </a:r>
            <a:r>
              <a:rPr kumimoji="0" lang="en-US" sz="2200" b="0" i="1" u="none" strike="noStrike" kern="1200" cap="none" spc="0" normalizeH="0" baseline="0" noProof="0" dirty="0">
                <a:ln>
                  <a:noFill/>
                </a:ln>
                <a:solidFill>
                  <a:prstClr val="black"/>
                </a:solidFill>
                <a:effectLst/>
                <a:uLnTx/>
                <a:uFillTx/>
                <a:latin typeface="Franklin Gothic Book" panose="020B0503020102020204"/>
                <a:ea typeface="+mn-ea"/>
                <a:cs typeface="+mn-cs"/>
              </a:rPr>
              <a:t>(three to be elected)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Jennifer Jeffrey Bell</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Stefanie Bourassa</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Jamie Dyson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Eric Joseph </a:t>
            </a:r>
            <a:r>
              <a:rPr kumimoji="0" lang="en-US" sz="2000" b="0" i="0" u="none" strike="noStrike" kern="1200" cap="none" spc="0" normalizeH="0" baseline="0" noProof="0" dirty="0" err="1">
                <a:ln>
                  <a:noFill/>
                </a:ln>
                <a:solidFill>
                  <a:prstClr val="black"/>
                </a:solidFill>
                <a:effectLst/>
                <a:uLnTx/>
                <a:uFillTx/>
                <a:latin typeface="Franklin Gothic Book" panose="020B0503020102020204"/>
                <a:ea typeface="+mn-ea"/>
                <a:cs typeface="+mn-cs"/>
              </a:rPr>
              <a:t>Folmar</a:t>
            </a:r>
            <a:endParaRPr kumimoji="0" lang="en-US" sz="20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Jeff Jankowski</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Kim Nixon-Cave</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Franklin Gothic Book" panose="020B0503020102020204"/>
                <a:ea typeface="+mn-ea"/>
                <a:cs typeface="+mn-cs"/>
              </a:rPr>
              <a:t>Tim </a:t>
            </a:r>
            <a:r>
              <a:rPr kumimoji="0" lang="en-US" sz="2000" b="0" i="0" u="none" strike="noStrike" kern="1200" cap="none" spc="0" normalizeH="0" baseline="0" noProof="0" dirty="0" err="1">
                <a:ln>
                  <a:noFill/>
                </a:ln>
                <a:solidFill>
                  <a:prstClr val="black"/>
                </a:solidFill>
                <a:effectLst/>
                <a:uLnTx/>
                <a:uFillTx/>
                <a:latin typeface="Franklin Gothic Book" panose="020B0503020102020204"/>
                <a:ea typeface="+mn-ea"/>
                <a:cs typeface="+mn-cs"/>
              </a:rPr>
              <a:t>Vidale</a:t>
            </a:r>
            <a:endParaRPr kumimoji="0" lang="en-US" sz="20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endParaRPr lang="en-US" dirty="0"/>
          </a:p>
        </p:txBody>
      </p:sp>
      <p:sp>
        <p:nvSpPr>
          <p:cNvPr id="3" name="TextBox 2">
            <a:extLst>
              <a:ext uri="{FF2B5EF4-FFF2-40B4-BE49-F238E27FC236}">
                <a16:creationId xmlns:a16="http://schemas.microsoft.com/office/drawing/2014/main" id="{A44C27B7-07E3-4CC7-E98A-CB6BB5492C64}"/>
              </a:ext>
            </a:extLst>
          </p:cNvPr>
          <p:cNvSpPr txBox="1"/>
          <p:nvPr/>
        </p:nvSpPr>
        <p:spPr>
          <a:xfrm>
            <a:off x="1361873" y="1502519"/>
            <a:ext cx="7615956" cy="1015663"/>
          </a:xfrm>
          <a:prstGeom prst="rect">
            <a:avLst/>
          </a:prstGeom>
          <a:noFill/>
        </p:spPr>
        <p:txBody>
          <a:bodyPr wrap="square" rtlCol="0">
            <a:spAutoFit/>
          </a:bodyPr>
          <a:lstStyle/>
          <a:p>
            <a:pPr algn="ctr"/>
            <a:r>
              <a:rPr lang="en-US" sz="2000" b="1" dirty="0">
                <a:solidFill>
                  <a:srgbClr val="C00000"/>
                </a:solidFill>
              </a:rPr>
              <a:t>Voting will occur in November virtual House of Delegates session</a:t>
            </a:r>
            <a:br>
              <a:rPr lang="en-US" sz="2000" b="1" dirty="0">
                <a:solidFill>
                  <a:srgbClr val="C00000"/>
                </a:solidFill>
              </a:rPr>
            </a:br>
            <a:r>
              <a:rPr lang="en-US" sz="2000" dirty="0">
                <a:solidFill>
                  <a:srgbClr val="C00000"/>
                </a:solidFill>
              </a:rPr>
              <a:t>**Watch email for survey to provide your input!**</a:t>
            </a:r>
          </a:p>
          <a:p>
            <a:pPr algn="ctr"/>
            <a:endParaRPr lang="en-US" sz="2000" dirty="0">
              <a:solidFill>
                <a:srgbClr val="C00000"/>
              </a:solidFill>
            </a:endParaRPr>
          </a:p>
        </p:txBody>
      </p:sp>
    </p:spTree>
    <p:extLst>
      <p:ext uri="{BB962C8B-B14F-4D97-AF65-F5344CB8AC3E}">
        <p14:creationId xmlns:p14="http://schemas.microsoft.com/office/powerpoint/2010/main" val="643182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6FE01F3-F418-3647-9401-6AD2571F8E61}" vid="{6EFCFFF6-AFEB-D849-850E-55219CDB79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642</TotalTime>
  <Words>629</Words>
  <Application>Microsoft Macintosh PowerPoint</Application>
  <PresentationFormat>Widescreen</PresentationFormat>
  <Paragraphs>73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Constantia</vt:lpstr>
      <vt:lpstr>Franklin Gothic Book</vt:lpstr>
      <vt:lpstr>Office Theme</vt:lpstr>
      <vt:lpstr>2024 APTA Alabama Delegates</vt:lpstr>
      <vt:lpstr>APTA House of Delegates Motions</vt:lpstr>
      <vt:lpstr>APTA House of Delegates Motions</vt:lpstr>
      <vt:lpstr>APTA House of Delegates Motions</vt:lpstr>
      <vt:lpstr>APTA House of Delegates Motions</vt:lpstr>
      <vt:lpstr>APTA House of Delegates Motions</vt:lpstr>
      <vt:lpstr>APTA Slate of Candidates for National Office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2022 APTA Alabama Delegates</dc:title>
  <dc:creator>Bowens, Andrea</dc:creator>
  <cp:lastModifiedBy>Bowens, Andrea</cp:lastModifiedBy>
  <cp:revision>4</cp:revision>
  <dcterms:created xsi:type="dcterms:W3CDTF">2022-08-02T15:05:11Z</dcterms:created>
  <dcterms:modified xsi:type="dcterms:W3CDTF">2024-08-13T00:27:23Z</dcterms:modified>
</cp:coreProperties>
</file>